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75" r:id="rId3"/>
    <p:sldId id="259" r:id="rId4"/>
    <p:sldId id="260" r:id="rId5"/>
    <p:sldId id="261" r:id="rId6"/>
    <p:sldId id="281" r:id="rId7"/>
    <p:sldId id="262" r:id="rId8"/>
    <p:sldId id="263" r:id="rId9"/>
    <p:sldId id="264" r:id="rId10"/>
    <p:sldId id="265" r:id="rId11"/>
    <p:sldId id="266" r:id="rId12"/>
    <p:sldId id="280" r:id="rId13"/>
    <p:sldId id="267" r:id="rId14"/>
    <p:sldId id="268" r:id="rId15"/>
    <p:sldId id="269" r:id="rId16"/>
    <p:sldId id="279" r:id="rId17"/>
    <p:sldId id="270" r:id="rId18"/>
    <p:sldId id="271" r:id="rId19"/>
    <p:sldId id="272" r:id="rId20"/>
    <p:sldId id="273" r:id="rId21"/>
    <p:sldId id="274" r:id="rId22"/>
    <p:sldId id="276" r:id="rId23"/>
    <p:sldId id="277" r:id="rId24"/>
    <p:sldId id="27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88"/>
    <p:restoredTop sz="94666"/>
  </p:normalViewPr>
  <p:slideViewPr>
    <p:cSldViewPr snapToGrid="0" snapToObjects="1">
      <p:cViewPr varScale="1">
        <p:scale>
          <a:sx n="85" d="100"/>
          <a:sy n="85" d="100"/>
        </p:scale>
        <p:origin x="176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225E0A-4387-B340-8753-763DEF365DC5}" type="datetimeFigureOut">
              <a:rPr lang="en-US" smtClean="0"/>
              <a:t>8/28/22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61F842-BE84-1F43-8706-E26EB93254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294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B91E2F-405C-1745-A228-A66B56F37D3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75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BB91E2F-405C-1745-A228-A66B56F37D3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61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5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548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7736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s Sh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/>
              <a:t>Short Bullets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1028700" y="1962082"/>
            <a:ext cx="10224881" cy="4292600"/>
          </a:xfrm>
          <a:prstGeom prst="rect">
            <a:avLst/>
          </a:prstGeom>
        </p:spPr>
        <p:txBody>
          <a:bodyPr/>
          <a:lstStyle>
            <a:lvl1pPr marL="292698" indent="-292698">
              <a:lnSpc>
                <a:spcPct val="122000"/>
              </a:lnSpc>
              <a:spcBef>
                <a:spcPts val="0"/>
              </a:spcBef>
              <a:spcAft>
                <a:spcPts val="2800"/>
              </a:spcAft>
              <a:buSzPct val="125000"/>
              <a:defRPr b="0" i="0" baseline="0">
                <a:solidFill>
                  <a:srgbClr val="313235"/>
                </a:solidFill>
                <a:latin typeface="Source Sans Pro" charset="0"/>
                <a:ea typeface="Source Sans Pro" charset="0"/>
                <a:cs typeface="Source Sans Pro" charset="0"/>
              </a:defRPr>
            </a:lvl1pPr>
            <a:lvl2pPr marL="292698" indent="-292698">
              <a:lnSpc>
                <a:spcPct val="112000"/>
              </a:lnSpc>
              <a:spcAft>
                <a:spcPts val="3400"/>
              </a:spcAft>
              <a:buSzPct val="125000"/>
              <a:defRPr/>
            </a:lvl2pPr>
            <a:lvl3pPr marL="292698" indent="-292698">
              <a:lnSpc>
                <a:spcPct val="112000"/>
              </a:lnSpc>
              <a:spcAft>
                <a:spcPts val="3400"/>
              </a:spcAft>
              <a:buSzPct val="125000"/>
              <a:defRPr/>
            </a:lvl3pPr>
            <a:lvl4pPr marL="292698" indent="-292698">
              <a:lnSpc>
                <a:spcPct val="112000"/>
              </a:lnSpc>
              <a:spcAft>
                <a:spcPts val="3400"/>
              </a:spcAft>
              <a:buSzPct val="125000"/>
              <a:defRPr/>
            </a:lvl4pPr>
            <a:lvl5pPr marL="292698" indent="-292698">
              <a:lnSpc>
                <a:spcPct val="112000"/>
              </a:lnSpc>
              <a:spcAft>
                <a:spcPts val="3400"/>
              </a:spcAft>
              <a:buSzPct val="125000"/>
              <a:defRPr/>
            </a:lvl5pPr>
          </a:lstStyle>
          <a:p>
            <a:pPr lvl="0"/>
            <a:r>
              <a:rPr lang="en-US" dirty="0"/>
              <a:t>Short and clear bullets placed here</a:t>
            </a:r>
          </a:p>
          <a:p>
            <a:pPr lvl="0"/>
            <a:r>
              <a:rPr lang="en-US" dirty="0"/>
              <a:t>If you have longer statements</a:t>
            </a:r>
          </a:p>
          <a:p>
            <a:pPr lvl="0"/>
            <a:r>
              <a:rPr lang="en-US" dirty="0"/>
              <a:t>Please use the master slide created specially for that</a:t>
            </a:r>
          </a:p>
          <a:p>
            <a:pPr lvl="0"/>
            <a:r>
              <a:rPr lang="en-US" dirty="0"/>
              <a:t>4th statement here</a:t>
            </a:r>
          </a:p>
          <a:p>
            <a:pPr lvl="0"/>
            <a:r>
              <a:rPr lang="en-US" dirty="0"/>
              <a:t>Need more than 5 bullets, please create additional slide</a:t>
            </a:r>
          </a:p>
        </p:txBody>
      </p:sp>
    </p:spTree>
    <p:extLst>
      <p:ext uri="{BB962C8B-B14F-4D97-AF65-F5344CB8AC3E}">
        <p14:creationId xmlns:p14="http://schemas.microsoft.com/office/powerpoint/2010/main" val="234949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5592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29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484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952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643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15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33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813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50F3B4-273B-FA47-BC84-74F6309ED6DD}" type="datetimeFigureOut">
              <a:rPr lang="en-US" smtClean="0"/>
              <a:t>8/28/22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C2EBA-A811-9649-9FA9-5B928E615D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45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AWS Data / ML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@LynnLangit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7748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18"/>
          <a:stretch/>
        </p:blipFill>
        <p:spPr>
          <a:xfrm>
            <a:off x="0" y="0"/>
            <a:ext cx="124060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775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-1"/>
            <a:ext cx="11862489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98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68"/>
          <a:stretch/>
        </p:blipFill>
        <p:spPr>
          <a:xfrm>
            <a:off x="876300" y="2406315"/>
            <a:ext cx="10058400" cy="399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8071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Types of NoSQL Databases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426" y="1899700"/>
            <a:ext cx="4676942" cy="4669542"/>
          </a:xfrm>
          <a:prstGeom prst="rect">
            <a:avLst/>
          </a:prstGeom>
        </p:spPr>
      </p:pic>
      <p:sp>
        <p:nvSpPr>
          <p:cNvPr id="3" name="Plus 2">
            <a:extLst>
              <a:ext uri="{FF2B5EF4-FFF2-40B4-BE49-F238E27FC236}">
                <a16:creationId xmlns:a16="http://schemas.microsoft.com/office/drawing/2014/main" xmlns="" id="{48AB96DB-EE5C-264C-BBA7-37B1B5A2A7BA}"/>
              </a:ext>
            </a:extLst>
          </p:cNvPr>
          <p:cNvSpPr/>
          <p:nvPr/>
        </p:nvSpPr>
        <p:spPr>
          <a:xfrm>
            <a:off x="5860473" y="3787662"/>
            <a:ext cx="900545" cy="893618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4F0BE749-7460-1242-B62F-337997A871C1}"/>
              </a:ext>
            </a:extLst>
          </p:cNvPr>
          <p:cNvSpPr txBox="1"/>
          <p:nvPr/>
        </p:nvSpPr>
        <p:spPr>
          <a:xfrm>
            <a:off x="7412182" y="1899700"/>
            <a:ext cx="4142509" cy="304698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Blended NoSQL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Events</a:t>
            </a:r>
          </a:p>
          <a:p>
            <a:pPr marL="742674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Time streams</a:t>
            </a:r>
          </a:p>
          <a:p>
            <a:pPr marL="742674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Real time</a:t>
            </a:r>
          </a:p>
          <a:p>
            <a:pPr marL="742674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IoT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Ledger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7C149D02-2995-C94B-BD9E-E262A1188E79}"/>
              </a:ext>
            </a:extLst>
          </p:cNvPr>
          <p:cNvSpPr txBox="1"/>
          <p:nvPr/>
        </p:nvSpPr>
        <p:spPr>
          <a:xfrm>
            <a:off x="7412182" y="5529591"/>
            <a:ext cx="4142509" cy="584775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/>
              <a:t>SQL-query layer</a:t>
            </a:r>
          </a:p>
        </p:txBody>
      </p:sp>
    </p:spTree>
    <p:extLst>
      <p:ext uri="{BB962C8B-B14F-4D97-AF65-F5344CB8AC3E}">
        <p14:creationId xmlns:p14="http://schemas.microsoft.com/office/powerpoint/2010/main" val="2081060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Cloud NoSQL Databases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949208" y="1794486"/>
          <a:ext cx="11090392" cy="356616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64845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7285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8745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79450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Open Source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AWS Managed Open Source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Key-Value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Redis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DynamoDB*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ElastiCache </a:t>
                      </a:r>
                      <a:r>
                        <a:rPr lang="en-US" sz="2400" dirty="0"/>
                        <a:t>for Redis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Columnar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Cassandra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Redshift </a:t>
                      </a:r>
                      <a:r>
                        <a:rPr lang="mr-IN" sz="2400" dirty="0" smtClean="0"/>
                        <a:t>–</a:t>
                      </a:r>
                      <a:r>
                        <a:rPr lang="en-US" sz="2400" dirty="0" smtClean="0"/>
                        <a:t> Redshift</a:t>
                      </a:r>
                      <a:r>
                        <a:rPr lang="en-US" sz="2400" baseline="0" dirty="0" smtClean="0"/>
                        <a:t> Spectrum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Managed Cassandra</a:t>
                      </a:r>
                      <a:endParaRPr lang="en-US" sz="24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Document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MongoDB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DynamoDB*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67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DocumentDB </a:t>
                      </a:r>
                      <a:r>
                        <a:rPr lang="en-US" sz="2400" smtClean="0"/>
                        <a:t>for MongoDB</a:t>
                      </a:r>
                      <a:endParaRPr lang="en-US" sz="24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Graph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Neo4j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AWS Neptune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Marketplace </a:t>
                      </a:r>
                      <a:r>
                        <a:rPr lang="en-US" sz="2400" dirty="0"/>
                        <a:t>Neo4j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Events/IoT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TimeStream, IoT Events*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IoT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/>
                        <a:t>Core*</a:t>
                      </a:r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Ledger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Hyperledger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QLDB*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38426" y="6241682"/>
            <a:ext cx="366565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*</a:t>
            </a:r>
            <a:r>
              <a:rPr lang="en-US" sz="3200" b="1" dirty="0"/>
              <a:t>Serverless</a:t>
            </a:r>
          </a:p>
        </p:txBody>
      </p:sp>
    </p:spTree>
    <p:extLst>
      <p:ext uri="{BB962C8B-B14F-4D97-AF65-F5344CB8AC3E}">
        <p14:creationId xmlns:p14="http://schemas.microsoft.com/office/powerpoint/2010/main" val="136101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900" y="2197100"/>
            <a:ext cx="56642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73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410" y="0"/>
            <a:ext cx="71600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108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00" y="889000"/>
            <a:ext cx="99314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057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500" y="1092200"/>
            <a:ext cx="8242300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1598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299" y="0"/>
            <a:ext cx="106692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27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D1 - Data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S3 / SnowCone</a:t>
            </a:r>
          </a:p>
          <a:p>
            <a:r>
              <a:rPr lang="en-US" dirty="0"/>
              <a:t>DynamoDB</a:t>
            </a:r>
          </a:p>
          <a:p>
            <a:r>
              <a:rPr lang="en-US" dirty="0" smtClean="0"/>
              <a:t>Aurora</a:t>
            </a:r>
          </a:p>
          <a:p>
            <a:r>
              <a:rPr lang="en-US" dirty="0" smtClean="0"/>
              <a:t>Redshift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D2 - ML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Glue &amp; Lake Formation (Athena?)</a:t>
            </a:r>
          </a:p>
          <a:p>
            <a:r>
              <a:rPr lang="en-US" dirty="0" smtClean="0"/>
              <a:t>Data Pipeline?? (ML APIs??)</a:t>
            </a:r>
          </a:p>
          <a:p>
            <a:r>
              <a:rPr lang="en-US" dirty="0" smtClean="0"/>
              <a:t>EMR &amp; Spark</a:t>
            </a:r>
          </a:p>
          <a:p>
            <a:r>
              <a:rPr lang="en-US" dirty="0" smtClean="0"/>
              <a:t>Deep Learning AMI</a:t>
            </a:r>
          </a:p>
          <a:p>
            <a:r>
              <a:rPr lang="en-US" dirty="0" smtClean="0"/>
              <a:t>SageMaker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289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136" y="3775765"/>
            <a:ext cx="8102600" cy="3060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057900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421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34" y="678716"/>
            <a:ext cx="7592944" cy="19815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570" y="3735456"/>
            <a:ext cx="9918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949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862" y="264491"/>
            <a:ext cx="10058400" cy="317802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15009" y="3955774"/>
            <a:ext cx="95018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AWS </a:t>
            </a:r>
            <a:r>
              <a:rPr lang="en-US" dirty="0"/>
              <a:t>Snow Family - https://aws.amazon.com/snow/</a:t>
            </a:r>
            <a:endParaRPr lang="en-US" dirty="0" smtClean="0"/>
          </a:p>
          <a:p>
            <a:pPr marL="285750" indent="-285750">
              <a:buFontTx/>
              <a:buChar char="-"/>
            </a:pPr>
            <a:r>
              <a:rPr lang="en-US" dirty="0" smtClean="0"/>
              <a:t>Pick your device (size) </a:t>
            </a:r>
            <a:r>
              <a:rPr lang="mr-IN" dirty="0" smtClean="0"/>
              <a:t>–</a:t>
            </a:r>
            <a:r>
              <a:rPr lang="en-US" dirty="0" smtClean="0"/>
              <a:t> all are RUGGED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Order a device and configure a transfer job via the AWS Console (Snow Series or OpsHub (local))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Receive the device, plug it in, start the job, wait, unplug and send the device back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8489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01757" y="3151512"/>
            <a:ext cx="105354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 smtClean="0"/>
              <a:t>Snowcone </a:t>
            </a:r>
            <a:r>
              <a:rPr lang="mr-IN" dirty="0" smtClean="0"/>
              <a:t>–</a:t>
            </a:r>
            <a:r>
              <a:rPr lang="en-US" dirty="0" smtClean="0"/>
              <a:t> ~ 4 lbs., ~ 8 TB, in your backpack  </a:t>
            </a:r>
            <a:r>
              <a:rPr lang="en-US" dirty="0" smtClean="0">
                <a:sym typeface="Wingdings"/>
              </a:rPr>
              <a:t> Edge / IoT / Healthcare / Military</a:t>
            </a:r>
            <a:endParaRPr lang="en-US" dirty="0" smtClean="0"/>
          </a:p>
          <a:p>
            <a:r>
              <a:rPr lang="en-US" dirty="0" smtClean="0"/>
              <a:t>Snowball - ~ 50 lbs. </a:t>
            </a:r>
            <a:r>
              <a:rPr lang="mr-IN" dirty="0" smtClean="0"/>
              <a:t>–</a:t>
            </a:r>
            <a:r>
              <a:rPr lang="en-US" dirty="0" smtClean="0"/>
              <a:t> 42 TB  storage, can be racked together </a:t>
            </a:r>
            <a:r>
              <a:rPr lang="en-US" dirty="0" smtClean="0">
                <a:sym typeface="Wingdings"/>
              </a:rPr>
              <a:t> Data Migration, Distributed Storage</a:t>
            </a:r>
            <a:endParaRPr lang="en-US" dirty="0" smtClean="0"/>
          </a:p>
          <a:p>
            <a:r>
              <a:rPr lang="en-US" dirty="0" smtClean="0"/>
              <a:t>Snowmobile ~ 45 ft.-long container </a:t>
            </a:r>
            <a:r>
              <a:rPr lang="mr-IN" dirty="0" smtClean="0"/>
              <a:t>–</a:t>
            </a:r>
            <a:r>
              <a:rPr lang="en-US" dirty="0" smtClean="0"/>
              <a:t> 100 PB, on a semi truck </a:t>
            </a:r>
            <a:r>
              <a:rPr lang="en-US" dirty="0" smtClean="0">
                <a:sym typeface="Wingdings"/>
              </a:rPr>
              <a:t> Data Center Migration (1,250 Snowballs )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757" y="270271"/>
            <a:ext cx="10058400" cy="28110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4696" y="4628840"/>
            <a:ext cx="8229600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9154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15009" y="3955774"/>
            <a:ext cx="105354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Order it / create job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Wait for shipment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Turn device on, unlock via AWS OpsHub, connect</a:t>
            </a:r>
            <a:br>
              <a:rPr lang="en-US" dirty="0" smtClean="0"/>
            </a:br>
            <a:r>
              <a:rPr lang="en-US" dirty="0" smtClean="0"/>
              <a:t>Load data (to S3, EFS or Amazon FSx for WFS)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Shut down and verify label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Verify data on AWS</a:t>
            </a: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60" y="186635"/>
            <a:ext cx="11927345" cy="3769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20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AWS SQL Choices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AWS Aurora - OLTP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Transactions</a:t>
            </a:r>
          </a:p>
          <a:p>
            <a:r>
              <a:rPr lang="en-US" dirty="0" smtClean="0"/>
              <a:t>App backends</a:t>
            </a:r>
          </a:p>
          <a:p>
            <a:r>
              <a:rPr lang="en-US" dirty="0" smtClean="0"/>
              <a:t>Frequent Access </a:t>
            </a:r>
          </a:p>
          <a:p>
            <a:r>
              <a:rPr lang="en-US" dirty="0" smtClean="0"/>
              <a:t>Fast Writes</a:t>
            </a:r>
          </a:p>
          <a:p>
            <a:r>
              <a:rPr lang="en-US" dirty="0" smtClean="0"/>
              <a:t>Row-based storage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AWS Redshift - OLAP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Analytics</a:t>
            </a:r>
          </a:p>
          <a:p>
            <a:r>
              <a:rPr lang="en-US" dirty="0" smtClean="0"/>
              <a:t>Data feeds for BI and viz tools</a:t>
            </a:r>
          </a:p>
          <a:p>
            <a:r>
              <a:rPr lang="en-US" dirty="0" smtClean="0"/>
              <a:t>Massive volumes</a:t>
            </a:r>
          </a:p>
          <a:p>
            <a:r>
              <a:rPr lang="en-US" dirty="0" smtClean="0"/>
              <a:t>Fast Reads</a:t>
            </a:r>
          </a:p>
          <a:p>
            <a:r>
              <a:rPr lang="en-US" dirty="0" smtClean="0"/>
              <a:t>Column-based storage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190" y="5192436"/>
            <a:ext cx="1937027" cy="145277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8286" y="5192436"/>
            <a:ext cx="1712843" cy="146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13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0" y="38100"/>
            <a:ext cx="10058400" cy="567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823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56" y="-1"/>
            <a:ext cx="10369130" cy="6659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649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8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62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175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932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4018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2820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0"/>
            <a:ext cx="88750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659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16618</TotalTime>
  <Words>288</Words>
  <Application>Microsoft Macintosh PowerPoint</Application>
  <PresentationFormat>Widescreen</PresentationFormat>
  <Paragraphs>81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Mangal</vt:lpstr>
      <vt:lpstr>Source Sans Pro</vt:lpstr>
      <vt:lpstr>Wingdings</vt:lpstr>
      <vt:lpstr>Office Theme</vt:lpstr>
      <vt:lpstr>AWS Data / ML</vt:lpstr>
      <vt:lpstr>Outline</vt:lpstr>
      <vt:lpstr>AWS SQL Choices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Types of NoSQL Databases</vt:lpstr>
      <vt:lpstr>Cloud NoSQL Databases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Lynn Langit</dc:creator>
  <cp:lastModifiedBy>Lynn Langit</cp:lastModifiedBy>
  <cp:revision>25</cp:revision>
  <dcterms:created xsi:type="dcterms:W3CDTF">2020-12-01T02:20:36Z</dcterms:created>
  <dcterms:modified xsi:type="dcterms:W3CDTF">2022-08-28T17:00:37Z</dcterms:modified>
</cp:coreProperties>
</file>

<file path=docProps/thumbnail.jpeg>
</file>